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Lst>
  <p:sldSz cx="9144000" cy="5143500" type="screen16x9"/>
  <p:notesSz cx="6858000" cy="9144000"/>
  <p:embeddedFontLst>
    <p:embeddedFont>
      <p:font typeface="Montserrat" panose="020B0604020202020204" charset="0"/>
      <p:regular r:id="rId22"/>
      <p:bold r:id="rId23"/>
      <p:italic r:id="rId24"/>
      <p:boldItalic r:id="rId25"/>
    </p:embeddedFont>
    <p:embeddedFont>
      <p:font typeface="Lato" panose="020B0604020202020204" charset="0"/>
      <p:regular r:id="rId26"/>
      <p:bold r:id="rId27"/>
      <p:italic r:id="rId28"/>
      <p:boldItalic r:id="rId29"/>
    </p:embeddedFont>
    <p:embeddedFont>
      <p:font typeface="Bree Serif" panose="020B0604020202020204" charset="0"/>
      <p:regular r:id="rId30"/>
    </p:embeddedFont>
    <p:embeddedFont>
      <p:font typeface="Cambria" panose="02040503050406030204"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Isaac</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Patrick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Isaac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Isaac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a:t>Patrick</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Prapti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David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err="1"/>
              <a:t>eoin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400"/>
              <a:t>This is a Fast Matrix Multiplication Algorithm developed by Volker Strassen. </a:t>
            </a:r>
            <a:endParaRPr sz="1400"/>
          </a:p>
          <a:p>
            <a:pPr marL="0" lvl="0" indent="0">
              <a:spcBef>
                <a:spcPts val="0"/>
              </a:spcBef>
              <a:spcAft>
                <a:spcPts val="0"/>
              </a:spcAft>
              <a:buNone/>
            </a:pPr>
            <a:r>
              <a:rPr lang="en-GB" sz="1400"/>
              <a:t>and this took off a great deal of time which could have in hindsight been used more resourcefully. </a:t>
            </a:r>
            <a:endParaRPr sz="1400"/>
          </a:p>
          <a:p>
            <a:pPr marL="0" lvl="0" indent="0">
              <a:spcBef>
                <a:spcPts val="0"/>
              </a:spcBef>
              <a:spcAft>
                <a:spcPts val="0"/>
              </a:spcAft>
              <a:buNone/>
            </a:pPr>
            <a:endParaRPr sz="1400"/>
          </a:p>
          <a:p>
            <a:pPr marL="0" lvl="0" indent="0">
              <a:spcBef>
                <a:spcPts val="0"/>
              </a:spcBef>
              <a:spcAft>
                <a:spcPts val="0"/>
              </a:spcAft>
              <a:buNone/>
            </a:pPr>
            <a:endParaRPr sz="1400"/>
          </a:p>
          <a:p>
            <a:pPr marL="0" lvl="0" indent="0">
              <a:spcBef>
                <a:spcPts val="0"/>
              </a:spcBef>
              <a:spcAft>
                <a:spcPts val="0"/>
              </a:spcAft>
              <a:buNone/>
            </a:pPr>
            <a:r>
              <a:rPr lang="en-GB" sz="1400"/>
              <a:t>Our approach to this problem from a classical perspective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Daniel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Prapti</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Prapti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Prapti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Patrick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JC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JC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JC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Patrick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4471150" y="216125"/>
            <a:ext cx="5489400" cy="1393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Quantum Computing </a:t>
            </a:r>
            <a:endParaRPr/>
          </a:p>
          <a:p>
            <a:pPr marL="0" lvl="0" indent="0">
              <a:spcBef>
                <a:spcPts val="0"/>
              </a:spcBef>
              <a:spcAft>
                <a:spcPts val="0"/>
              </a:spcAft>
              <a:buNone/>
            </a:pPr>
            <a:r>
              <a:rPr lang="en-GB"/>
              <a:t>Project</a:t>
            </a:r>
            <a:endParaRPr/>
          </a:p>
        </p:txBody>
      </p:sp>
      <p:sp>
        <p:nvSpPr>
          <p:cNvPr id="135" name="Shape 135"/>
          <p:cNvSpPr txBox="1">
            <a:spLocks noGrp="1"/>
          </p:cNvSpPr>
          <p:nvPr>
            <p:ph type="subTitle" idx="1"/>
          </p:nvPr>
        </p:nvSpPr>
        <p:spPr>
          <a:xfrm>
            <a:off x="1277000" y="2631775"/>
            <a:ext cx="2978100" cy="240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br>
              <a:rPr lang="en-GB"/>
            </a:br>
            <a:r>
              <a:rPr lang="en-GB" sz="2800">
                <a:solidFill>
                  <a:srgbClr val="EFEFEF"/>
                </a:solidFill>
                <a:latin typeface="Bree Serif"/>
                <a:ea typeface="Bree Serif"/>
                <a:cs typeface="Bree Serif"/>
                <a:sym typeface="Bree Serif"/>
              </a:rPr>
              <a:t>Prapti Setty</a:t>
            </a:r>
            <a:endParaRPr sz="2800">
              <a:solidFill>
                <a:srgbClr val="EFEFEF"/>
              </a:solidFill>
              <a:latin typeface="Bree Serif"/>
              <a:ea typeface="Bree Serif"/>
              <a:cs typeface="Bree Serif"/>
              <a:sym typeface="Bree Serif"/>
            </a:endParaRPr>
          </a:p>
          <a:p>
            <a:pPr marL="0" lvl="0" indent="0">
              <a:spcBef>
                <a:spcPts val="0"/>
              </a:spcBef>
              <a:spcAft>
                <a:spcPts val="0"/>
              </a:spcAft>
              <a:buNone/>
            </a:pPr>
            <a:r>
              <a:rPr lang="en-GB" sz="2800">
                <a:solidFill>
                  <a:srgbClr val="EFEFEF"/>
                </a:solidFill>
                <a:latin typeface="Bree Serif"/>
                <a:ea typeface="Bree Serif"/>
                <a:cs typeface="Bree Serif"/>
                <a:sym typeface="Bree Serif"/>
              </a:rPr>
              <a:t>Isaac Walker</a:t>
            </a:r>
            <a:endParaRPr sz="2800">
              <a:solidFill>
                <a:srgbClr val="EFEFEF"/>
              </a:solidFill>
              <a:latin typeface="Bree Serif"/>
              <a:ea typeface="Bree Serif"/>
              <a:cs typeface="Bree Serif"/>
              <a:sym typeface="Bree Serif"/>
            </a:endParaRPr>
          </a:p>
          <a:p>
            <a:pPr marL="0" lvl="0" indent="0">
              <a:spcBef>
                <a:spcPts val="0"/>
              </a:spcBef>
              <a:spcAft>
                <a:spcPts val="0"/>
              </a:spcAft>
              <a:buNone/>
            </a:pPr>
            <a:r>
              <a:rPr lang="en-GB" sz="2800">
                <a:solidFill>
                  <a:srgbClr val="EFEFEF"/>
                </a:solidFill>
                <a:latin typeface="Bree Serif"/>
                <a:ea typeface="Bree Serif"/>
                <a:cs typeface="Bree Serif"/>
                <a:sym typeface="Bree Serif"/>
              </a:rPr>
              <a:t>Eoin Dowling</a:t>
            </a:r>
            <a:br>
              <a:rPr lang="en-GB" sz="2800">
                <a:solidFill>
                  <a:srgbClr val="EFEFEF"/>
                </a:solidFill>
                <a:latin typeface="Bree Serif"/>
                <a:ea typeface="Bree Serif"/>
                <a:cs typeface="Bree Serif"/>
                <a:sym typeface="Bree Serif"/>
              </a:rPr>
            </a:br>
            <a:r>
              <a:rPr lang="en-GB" sz="2800">
                <a:solidFill>
                  <a:srgbClr val="EFEFEF"/>
                </a:solidFill>
                <a:latin typeface="Bree Serif"/>
                <a:ea typeface="Bree Serif"/>
                <a:cs typeface="Bree Serif"/>
                <a:sym typeface="Bree Serif"/>
              </a:rPr>
              <a:t>Patrick Jennings</a:t>
            </a:r>
            <a:endParaRPr sz="2800">
              <a:solidFill>
                <a:srgbClr val="EFEFEF"/>
              </a:solidFill>
              <a:latin typeface="Bree Serif"/>
              <a:ea typeface="Bree Serif"/>
              <a:cs typeface="Bree Serif"/>
              <a:sym typeface="Bree Serif"/>
            </a:endParaRPr>
          </a:p>
          <a:p>
            <a:pPr marL="0" lvl="0" indent="0">
              <a:spcBef>
                <a:spcPts val="0"/>
              </a:spcBef>
              <a:spcAft>
                <a:spcPts val="0"/>
              </a:spcAft>
              <a:buNone/>
            </a:pPr>
            <a:endParaRPr/>
          </a:p>
        </p:txBody>
      </p:sp>
      <p:sp>
        <p:nvSpPr>
          <p:cNvPr id="136" name="Shape 136"/>
          <p:cNvSpPr txBox="1">
            <a:spLocks noGrp="1"/>
          </p:cNvSpPr>
          <p:nvPr>
            <p:ph type="subTitle" idx="1"/>
          </p:nvPr>
        </p:nvSpPr>
        <p:spPr>
          <a:xfrm>
            <a:off x="5105075" y="2876700"/>
            <a:ext cx="3634800" cy="2403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br>
              <a:rPr lang="en-GB"/>
            </a:br>
            <a:r>
              <a:rPr lang="en-GB" sz="2800">
                <a:solidFill>
                  <a:srgbClr val="EFEFEF"/>
                </a:solidFill>
                <a:latin typeface="Bree Serif"/>
                <a:ea typeface="Bree Serif"/>
                <a:cs typeface="Bree Serif"/>
                <a:sym typeface="Bree Serif"/>
              </a:rPr>
              <a:t>David Phillips</a:t>
            </a:r>
            <a:endParaRPr sz="2800">
              <a:solidFill>
                <a:srgbClr val="EFEFEF"/>
              </a:solidFill>
              <a:latin typeface="Bree Serif"/>
              <a:ea typeface="Bree Serif"/>
              <a:cs typeface="Bree Serif"/>
              <a:sym typeface="Bree Serif"/>
            </a:endParaRPr>
          </a:p>
          <a:p>
            <a:pPr marL="0" lvl="0" indent="0">
              <a:spcBef>
                <a:spcPts val="0"/>
              </a:spcBef>
              <a:spcAft>
                <a:spcPts val="0"/>
              </a:spcAft>
              <a:buNone/>
            </a:pPr>
            <a:r>
              <a:rPr lang="en-GB" sz="2800">
                <a:solidFill>
                  <a:srgbClr val="EFEFEF"/>
                </a:solidFill>
                <a:latin typeface="Bree Serif"/>
                <a:ea typeface="Bree Serif"/>
                <a:cs typeface="Bree Serif"/>
                <a:sym typeface="Bree Serif"/>
              </a:rPr>
              <a:t>JC Zhang</a:t>
            </a:r>
            <a:endParaRPr sz="2800">
              <a:solidFill>
                <a:srgbClr val="EFEFEF"/>
              </a:solidFill>
              <a:latin typeface="Bree Serif"/>
              <a:ea typeface="Bree Serif"/>
              <a:cs typeface="Bree Serif"/>
              <a:sym typeface="Bree Serif"/>
            </a:endParaRPr>
          </a:p>
          <a:p>
            <a:pPr marL="0" lvl="0" indent="0" rtl="0">
              <a:spcBef>
                <a:spcPts val="0"/>
              </a:spcBef>
              <a:spcAft>
                <a:spcPts val="0"/>
              </a:spcAft>
              <a:buNone/>
            </a:pPr>
            <a:r>
              <a:rPr lang="en-GB" sz="2800">
                <a:solidFill>
                  <a:srgbClr val="EFEFEF"/>
                </a:solidFill>
                <a:latin typeface="Bree Serif"/>
                <a:ea typeface="Bree Serif"/>
                <a:cs typeface="Bree Serif"/>
                <a:sym typeface="Bree Serif"/>
              </a:rPr>
              <a:t>Daniel Cosgrove</a:t>
            </a:r>
            <a:endParaRPr sz="2800">
              <a:solidFill>
                <a:srgbClr val="EFEFEF"/>
              </a:solidFill>
              <a:latin typeface="Bree Serif"/>
              <a:ea typeface="Bree Serif"/>
              <a:cs typeface="Bree Serif"/>
              <a:sym typeface="Bree Serif"/>
            </a:endParaRPr>
          </a:p>
          <a:p>
            <a:pPr marL="0" lvl="0" indent="0"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7" name="Shape 197"/>
          <p:cNvSpPr txBox="1">
            <a:spLocks noGrp="1"/>
          </p:cNvSpPr>
          <p:nvPr>
            <p:ph type="body" idx="1"/>
          </p:nvPr>
        </p:nvSpPr>
        <p:spPr>
          <a:xfrm>
            <a:off x="1297500" y="596025"/>
            <a:ext cx="7038900" cy="3882600"/>
          </a:xfrm>
          <a:prstGeom prst="rect">
            <a:avLst/>
          </a:prstGeom>
        </p:spPr>
        <p:txBody>
          <a:bodyPr spcFirstLastPara="1" wrap="square" lIns="91425" tIns="91425" rIns="91425" bIns="91425" anchor="t" anchorCtr="0">
            <a:noAutofit/>
          </a:bodyPr>
          <a:lstStyle/>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Run the oracle, followed by amplitude amplification for a predetermined number of steps</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Check the marked qubit for a success or failure</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Find the edge that the search found</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If the marked qubit shows success, this is an edge. If successful, move to step 8, otherwise, repeat from step 2, or exit with failure if the max number of repeats has been reached</a:t>
            </a:r>
            <a:endParaRPr sz="1600">
              <a:solidFill>
                <a:srgbClr val="FFFFFF"/>
              </a:solidFill>
              <a:latin typeface="Cambria"/>
              <a:ea typeface="Cambria"/>
              <a:cs typeface="Cambria"/>
              <a:sym typeface="Cambria"/>
            </a:endParaRPr>
          </a:p>
          <a:p>
            <a:pPr marL="0" lvl="0" indent="0" rtl="0">
              <a:lnSpc>
                <a:spcPct val="150000"/>
              </a:lnSpc>
              <a:spcBef>
                <a:spcPts val="0"/>
              </a:spcBef>
              <a:spcAft>
                <a:spcPts val="0"/>
              </a:spcAft>
              <a:buNone/>
            </a:pP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3" name="Shape 203"/>
          <p:cNvSpPr txBox="1">
            <a:spLocks noGrp="1"/>
          </p:cNvSpPr>
          <p:nvPr>
            <p:ph type="body" idx="1"/>
          </p:nvPr>
        </p:nvSpPr>
        <p:spPr>
          <a:xfrm>
            <a:off x="1297500" y="463575"/>
            <a:ext cx="7038900" cy="4015200"/>
          </a:xfrm>
          <a:prstGeom prst="rect">
            <a:avLst/>
          </a:prstGeom>
        </p:spPr>
        <p:txBody>
          <a:bodyPr spcFirstLastPara="1" wrap="square" lIns="91425" tIns="91425" rIns="91425" bIns="91425" anchor="t" anchorCtr="0">
            <a:noAutofit/>
          </a:bodyPr>
          <a:lstStyle/>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266700" rtl="0">
              <a:lnSpc>
                <a:spcPct val="150000"/>
              </a:lnSpc>
              <a:spcBef>
                <a:spcPts val="0"/>
              </a:spcBef>
              <a:spcAft>
                <a:spcPts val="0"/>
              </a:spcAft>
              <a:buClr>
                <a:srgbClr val="000000"/>
              </a:buClr>
              <a:buSzPts val="600"/>
              <a:buFont typeface="Cambria"/>
              <a:buAutoNum type="arabicPeriod"/>
            </a:pPr>
            <a:r>
              <a:rPr lang="en-GB" sz="600">
                <a:solidFill>
                  <a:srgbClr val="000000"/>
                </a:solidFill>
                <a:latin typeface="Cambria"/>
                <a:ea typeface="Cambria"/>
                <a:cs typeface="Cambria"/>
                <a:sym typeface="Cambria"/>
              </a:rPr>
              <a:t> </a:t>
            </a:r>
            <a:endParaRPr sz="600">
              <a:solidFill>
                <a:srgbClr val="000000"/>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Similarly, find the array within the adjacency matrix that corresponds to one of the vertices, and run steps 2 to 6</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If a success is found, this means that the vertex found makes an edge with the vertex we are checking</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Check the second vertex of the found edge to check if an edge exists with the third vertex</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If one does, a triangle is present, otherwise return to do steps 2 to 6 to find another vertex, or go back and find another edge if the max number of repeats has been reached</a:t>
            </a:r>
            <a:endParaRPr sz="1600">
              <a:solidFill>
                <a:srgbClr val="FFFFFF"/>
              </a:solidFill>
              <a:latin typeface="Cambria"/>
              <a:ea typeface="Cambria"/>
              <a:cs typeface="Cambria"/>
              <a:sym typeface="Cambria"/>
            </a:endParaRPr>
          </a:p>
          <a:p>
            <a:pPr marL="0" lvl="0" indent="0">
              <a:spcBef>
                <a:spcPts val="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Project Plan - Problem Breakdown &amp; Functionality</a:t>
            </a:r>
            <a:endParaRPr/>
          </a:p>
        </p:txBody>
      </p:sp>
      <p:sp>
        <p:nvSpPr>
          <p:cNvPr id="209" name="Shape 20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1600"/>
              </a:spcBef>
              <a:spcAft>
                <a:spcPts val="1600"/>
              </a:spcAft>
              <a:buNone/>
            </a:pPr>
            <a:endParaRPr/>
          </a:p>
        </p:txBody>
      </p:sp>
      <p:pic>
        <p:nvPicPr>
          <p:cNvPr id="210" name="Shape 210"/>
          <p:cNvPicPr preferRelativeResize="0"/>
          <p:nvPr/>
        </p:nvPicPr>
        <p:blipFill>
          <a:blip r:embed="rId3">
            <a:alphaModFix/>
          </a:blip>
          <a:stretch>
            <a:fillRect/>
          </a:stretch>
        </p:blipFill>
        <p:spPr>
          <a:xfrm>
            <a:off x="885862" y="2061049"/>
            <a:ext cx="7600876" cy="2803450"/>
          </a:xfrm>
          <a:prstGeom prst="rect">
            <a:avLst/>
          </a:prstGeom>
          <a:noFill/>
          <a:ln>
            <a:noFill/>
          </a:ln>
        </p:spPr>
      </p:pic>
      <p:sp>
        <p:nvSpPr>
          <p:cNvPr id="211" name="Shape 211"/>
          <p:cNvSpPr txBox="1"/>
          <p:nvPr/>
        </p:nvSpPr>
        <p:spPr>
          <a:xfrm>
            <a:off x="2914725" y="1522725"/>
            <a:ext cx="3429000" cy="35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3F3F3"/>
                </a:solidFill>
              </a:rPr>
              <a:t>Quantum Circuit for Grover's algorithm</a:t>
            </a:r>
            <a:endParaRPr>
              <a:solidFill>
                <a:srgbClr val="F3F3F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Our implementation’s Run Time</a:t>
            </a:r>
            <a:endParaRPr/>
          </a:p>
        </p:txBody>
      </p:sp>
      <p:sp>
        <p:nvSpPr>
          <p:cNvPr id="217" name="Shape 217"/>
          <p:cNvSpPr txBox="1">
            <a:spLocks noGrp="1"/>
          </p:cNvSpPr>
          <p:nvPr>
            <p:ph type="body" idx="1"/>
          </p:nvPr>
        </p:nvSpPr>
        <p:spPr>
          <a:xfrm>
            <a:off x="119325" y="2049125"/>
            <a:ext cx="9024675" cy="2370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a:p>
            <a:pPr marL="0" lvl="0" indent="0">
              <a:spcBef>
                <a:spcPts val="1600"/>
              </a:spcBef>
              <a:spcAft>
                <a:spcPts val="0"/>
              </a:spcAft>
              <a:buNone/>
            </a:pPr>
            <a:r>
              <a:rPr lang="en-GB" sz="2400" dirty="0"/>
              <a:t>O( (((√(2^ceiling(log</a:t>
            </a:r>
            <a:r>
              <a:rPr lang="en-GB" sz="2400" baseline="-25000" dirty="0"/>
              <a:t>2</a:t>
            </a:r>
            <a:r>
              <a:rPr lang="en-GB" sz="2400" dirty="0"/>
              <a:t>(VC2)) / E) - 1) * (Max(V,E) * 5))^2) *</a:t>
            </a:r>
            <a:r>
              <a:rPr lang="en-GB" sz="1800" dirty="0"/>
              <a:t>oracle calls</a:t>
            </a:r>
            <a:r>
              <a:rPr lang="en-GB" sz="2400" dirty="0"/>
              <a:t>))</a:t>
            </a:r>
            <a:endParaRPr sz="2400" dirty="0"/>
          </a:p>
          <a:p>
            <a:pPr marL="0" lvl="0" indent="0">
              <a:spcBef>
                <a:spcPts val="1600"/>
              </a:spcBef>
              <a:spcAft>
                <a:spcPts val="1600"/>
              </a:spcAft>
              <a:buNone/>
            </a:pPr>
            <a:endParaRPr sz="2400" dirty="0"/>
          </a:p>
        </p:txBody>
      </p:sp>
      <p:sp>
        <p:nvSpPr>
          <p:cNvPr id="218" name="Shape 218"/>
          <p:cNvSpPr txBox="1"/>
          <p:nvPr/>
        </p:nvSpPr>
        <p:spPr>
          <a:xfrm>
            <a:off x="6452950" y="4080875"/>
            <a:ext cx="6357600" cy="678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P.s. - this is worst case!</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1417825" y="654425"/>
            <a:ext cx="7038900" cy="3537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Software Demo</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p:txBody>
      </p:sp>
      <p:pic>
        <p:nvPicPr>
          <p:cNvPr id="231" name="Shape 231"/>
          <p:cNvPicPr preferRelativeResize="0"/>
          <p:nvPr/>
        </p:nvPicPr>
        <p:blipFill>
          <a:blip r:embed="rId3">
            <a:alphaModFix/>
          </a:blip>
          <a:stretch>
            <a:fillRect/>
          </a:stretch>
        </p:blipFill>
        <p:spPr>
          <a:xfrm>
            <a:off x="1329963" y="1021425"/>
            <a:ext cx="6484075" cy="369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Algorithm comparison</a:t>
            </a:r>
            <a:endParaRPr/>
          </a:p>
        </p:txBody>
      </p:sp>
      <p:pic>
        <p:nvPicPr>
          <p:cNvPr id="237" name="Shape 237"/>
          <p:cNvPicPr preferRelativeResize="0"/>
          <p:nvPr/>
        </p:nvPicPr>
        <p:blipFill>
          <a:blip r:embed="rId3">
            <a:alphaModFix/>
          </a:blip>
          <a:stretch>
            <a:fillRect/>
          </a:stretch>
        </p:blipFill>
        <p:spPr>
          <a:xfrm>
            <a:off x="2015750" y="913550"/>
            <a:ext cx="5112500" cy="404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823850" y="346400"/>
            <a:ext cx="7038900" cy="914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Project Experience - </a:t>
            </a:r>
            <a:endParaRPr/>
          </a:p>
          <a:p>
            <a:pPr marL="0" lvl="0" indent="457200" rtl="0">
              <a:spcBef>
                <a:spcPts val="0"/>
              </a:spcBef>
              <a:spcAft>
                <a:spcPts val="0"/>
              </a:spcAft>
              <a:buNone/>
            </a:pPr>
            <a:r>
              <a:rPr lang="en-GB"/>
              <a:t>Review &amp; Possible Improvements</a:t>
            </a:r>
            <a:endParaRPr/>
          </a:p>
        </p:txBody>
      </p:sp>
      <p:pic>
        <p:nvPicPr>
          <p:cNvPr id="243" name="Shape 243"/>
          <p:cNvPicPr preferRelativeResize="0"/>
          <p:nvPr/>
        </p:nvPicPr>
        <p:blipFill rotWithShape="1">
          <a:blip r:embed="rId3">
            <a:alphaModFix/>
          </a:blip>
          <a:srcRect l="24532" t="4911" r="24121" b="3454"/>
          <a:stretch/>
        </p:blipFill>
        <p:spPr>
          <a:xfrm>
            <a:off x="7383725" y="0"/>
            <a:ext cx="1760275" cy="2284625"/>
          </a:xfrm>
          <a:prstGeom prst="rect">
            <a:avLst/>
          </a:prstGeom>
          <a:noFill/>
          <a:ln>
            <a:noFill/>
          </a:ln>
        </p:spPr>
      </p:pic>
      <p:sp>
        <p:nvSpPr>
          <p:cNvPr id="244" name="Shape 244"/>
          <p:cNvSpPr txBox="1"/>
          <p:nvPr/>
        </p:nvSpPr>
        <p:spPr>
          <a:xfrm>
            <a:off x="823950" y="1260500"/>
            <a:ext cx="6254700" cy="35085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FFFFF"/>
              </a:buClr>
              <a:buSzPts val="1400"/>
              <a:buAutoNum type="arabicPeriod"/>
            </a:pPr>
            <a:r>
              <a:rPr lang="en-GB">
                <a:solidFill>
                  <a:srgbClr val="FFFFFF"/>
                </a:solidFill>
              </a:rPr>
              <a:t>Did we complete the task?</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We successfully implemented a quantum algorithm in Q# </a:t>
            </a:r>
            <a:endParaRPr>
              <a:solidFill>
                <a:srgbClr val="FFFFFF"/>
              </a:solidFill>
            </a:endParaRPr>
          </a:p>
          <a:p>
            <a:pPr marL="457200" lvl="0" indent="-317500" rtl="0">
              <a:spcBef>
                <a:spcPts val="0"/>
              </a:spcBef>
              <a:spcAft>
                <a:spcPts val="0"/>
              </a:spcAft>
              <a:buClr>
                <a:srgbClr val="FFFFFF"/>
              </a:buClr>
              <a:buSzPts val="1400"/>
              <a:buChar char="●"/>
            </a:pPr>
            <a:r>
              <a:rPr lang="en-GB">
                <a:solidFill>
                  <a:srgbClr val="FFFFFF"/>
                </a:solidFill>
              </a:rPr>
              <a:t>We compared this algorithm to classical versions</a:t>
            </a:r>
            <a:endParaRPr>
              <a:solidFill>
                <a:srgbClr val="FFFFFF"/>
              </a:solidFill>
            </a:endParaRPr>
          </a:p>
          <a:p>
            <a:pPr marL="0" lvl="0" indent="0" rtl="0">
              <a:spcBef>
                <a:spcPts val="0"/>
              </a:spcBef>
              <a:spcAft>
                <a:spcPts val="0"/>
              </a:spcAft>
              <a:buNone/>
            </a:pPr>
            <a:endParaRPr>
              <a:solidFill>
                <a:srgbClr val="FFFFFF"/>
              </a:solidFill>
            </a:endParaRPr>
          </a:p>
          <a:p>
            <a:pPr marL="457200" lvl="0" indent="-317500" rtl="0">
              <a:spcBef>
                <a:spcPts val="0"/>
              </a:spcBef>
              <a:spcAft>
                <a:spcPts val="0"/>
              </a:spcAft>
              <a:buClr>
                <a:srgbClr val="FFFFFF"/>
              </a:buClr>
              <a:buSzPts val="1400"/>
              <a:buAutoNum type="arabicPeriod"/>
            </a:pPr>
            <a:r>
              <a:rPr lang="en-GB">
                <a:solidFill>
                  <a:schemeClr val="lt1"/>
                </a:solidFill>
              </a:rPr>
              <a:t>What difficulties did we face?</a:t>
            </a:r>
            <a:endParaRPr>
              <a:solidFill>
                <a:schemeClr val="lt1"/>
              </a:solidFill>
            </a:endParaRPr>
          </a:p>
          <a:p>
            <a:pPr marL="0" lvl="0" indent="0" rtl="0">
              <a:spcBef>
                <a:spcPts val="0"/>
              </a:spcBef>
              <a:spcAft>
                <a:spcPts val="0"/>
              </a:spcAft>
              <a:buNone/>
            </a:pPr>
            <a:r>
              <a:rPr lang="en-GB">
                <a:solidFill>
                  <a:schemeClr val="lt1"/>
                </a:solidFill>
              </a:rPr>
              <a:t>	</a:t>
            </a:r>
            <a:endParaRPr>
              <a:solidFill>
                <a:schemeClr val="lt1"/>
              </a:solidFill>
            </a:endParaRPr>
          </a:p>
          <a:p>
            <a:pPr marL="457200" lvl="0" indent="-317500" rtl="0">
              <a:spcBef>
                <a:spcPts val="0"/>
              </a:spcBef>
              <a:spcAft>
                <a:spcPts val="0"/>
              </a:spcAft>
              <a:buClr>
                <a:schemeClr val="lt1"/>
              </a:buClr>
              <a:buSzPts val="1400"/>
              <a:buChar char="●"/>
            </a:pPr>
            <a:r>
              <a:rPr lang="en-GB">
                <a:solidFill>
                  <a:schemeClr val="lt1"/>
                </a:solidFill>
              </a:rPr>
              <a:t>Selecting the right task to tackle</a:t>
            </a:r>
            <a:endParaRPr>
              <a:solidFill>
                <a:schemeClr val="lt1"/>
              </a:solidFill>
            </a:endParaRPr>
          </a:p>
          <a:p>
            <a:pPr marL="457200" lvl="0" indent="-317500" rtl="0">
              <a:spcBef>
                <a:spcPts val="0"/>
              </a:spcBef>
              <a:spcAft>
                <a:spcPts val="0"/>
              </a:spcAft>
              <a:buClr>
                <a:schemeClr val="lt1"/>
              </a:buClr>
              <a:buSzPts val="1400"/>
              <a:buChar char="●"/>
            </a:pPr>
            <a:r>
              <a:rPr lang="en-GB">
                <a:solidFill>
                  <a:schemeClr val="lt1"/>
                </a:solidFill>
              </a:rPr>
              <a:t>Learning the Q# language</a:t>
            </a:r>
            <a:endParaRPr>
              <a:solidFill>
                <a:schemeClr val="lt1"/>
              </a:solidFill>
            </a:endParaRPr>
          </a:p>
          <a:p>
            <a:pPr marL="457200" lvl="0" indent="-317500" rtl="0">
              <a:spcBef>
                <a:spcPts val="0"/>
              </a:spcBef>
              <a:spcAft>
                <a:spcPts val="0"/>
              </a:spcAft>
              <a:buClr>
                <a:schemeClr val="lt1"/>
              </a:buClr>
              <a:buSzPts val="1400"/>
              <a:buChar char="●"/>
            </a:pPr>
            <a:r>
              <a:rPr lang="en-GB">
                <a:solidFill>
                  <a:schemeClr val="lt1"/>
                </a:solidFill>
              </a:rPr>
              <a:t>Implementing the Triangle Finding algorithm</a:t>
            </a:r>
            <a:endParaRPr>
              <a:solidFill>
                <a:schemeClr val="lt1"/>
              </a:solidFill>
            </a:endParaRPr>
          </a:p>
          <a:p>
            <a:pPr marL="0" lvl="0" indent="0" rtl="0">
              <a:spcBef>
                <a:spcPts val="0"/>
              </a:spcBef>
              <a:spcAft>
                <a:spcPts val="0"/>
              </a:spcAft>
              <a:buNone/>
            </a:pPr>
            <a:endParaRPr>
              <a:solidFill>
                <a:schemeClr val="lt1"/>
              </a:solidFill>
            </a:endParaRPr>
          </a:p>
          <a:p>
            <a:pPr marL="457200" lvl="0" indent="-317500" rtl="0">
              <a:spcBef>
                <a:spcPts val="0"/>
              </a:spcBef>
              <a:spcAft>
                <a:spcPts val="0"/>
              </a:spcAft>
              <a:buClr>
                <a:schemeClr val="lt1"/>
              </a:buClr>
              <a:buSzPts val="1400"/>
              <a:buAutoNum type="arabicPeriod"/>
            </a:pPr>
            <a:r>
              <a:rPr lang="en-GB">
                <a:solidFill>
                  <a:schemeClr val="lt1"/>
                </a:solidFill>
              </a:rPr>
              <a:t>Improvements: </a:t>
            </a:r>
            <a:endParaRPr>
              <a:solidFill>
                <a:schemeClr val="lt1"/>
              </a:solidFill>
            </a:endParaRPr>
          </a:p>
          <a:p>
            <a:pPr marL="0" lvl="0" indent="0" rtl="0">
              <a:spcBef>
                <a:spcPts val="0"/>
              </a:spcBef>
              <a:spcAft>
                <a:spcPts val="0"/>
              </a:spcAft>
              <a:buNone/>
            </a:pPr>
            <a:endParaRPr>
              <a:solidFill>
                <a:schemeClr val="lt1"/>
              </a:solidFill>
            </a:endParaRPr>
          </a:p>
          <a:p>
            <a:pPr marL="457200" lvl="0" indent="-317500" rtl="0">
              <a:spcBef>
                <a:spcPts val="0"/>
              </a:spcBef>
              <a:spcAft>
                <a:spcPts val="0"/>
              </a:spcAft>
              <a:buClr>
                <a:schemeClr val="lt1"/>
              </a:buClr>
              <a:buSzPts val="1400"/>
              <a:buChar char="●"/>
            </a:pPr>
            <a:r>
              <a:rPr lang="en-GB">
                <a:solidFill>
                  <a:schemeClr val="lt1"/>
                </a:solidFill>
              </a:rPr>
              <a:t>Time taken to decide what algorithm to implement</a:t>
            </a:r>
            <a:endParaRPr>
              <a:solidFill>
                <a:schemeClr val="lt1"/>
              </a:solidFill>
            </a:endParaRPr>
          </a:p>
          <a:p>
            <a:pPr marL="0" lvl="0" indent="0" rtl="0">
              <a:spcBef>
                <a:spcPts val="0"/>
              </a:spcBef>
              <a:spcAft>
                <a:spcPts val="0"/>
              </a:spcAft>
              <a:buNone/>
            </a:pPr>
            <a:endParaRPr>
              <a:solidFill>
                <a:schemeClr val="lt1"/>
              </a:solidFill>
            </a:endParaRPr>
          </a:p>
          <a:p>
            <a:pPr marL="0" lvl="0" indent="0" rtl="0">
              <a:spcBef>
                <a:spcPts val="0"/>
              </a:spcBef>
              <a:spcAft>
                <a:spcPts val="0"/>
              </a:spcAft>
              <a:buNone/>
            </a:pPr>
            <a:endParaRPr>
              <a:solidFill>
                <a:schemeClr val="lt1"/>
              </a:solidFill>
            </a:endParaRPr>
          </a:p>
          <a:p>
            <a:pPr marL="0" lvl="0" indent="0" rtl="0">
              <a:spcBef>
                <a:spcPts val="0"/>
              </a:spcBef>
              <a:spcAft>
                <a:spcPts val="0"/>
              </a:spcAft>
              <a:buNone/>
            </a:pPr>
            <a:r>
              <a:rPr lang="en-GB">
                <a:solidFill>
                  <a:srgbClr val="FFFFFF"/>
                </a:solidFill>
              </a:rPr>
              <a:t>	</a:t>
            </a:r>
            <a:endParaRPr>
              <a:solidFill>
                <a:srgbClr val="FFFFFF"/>
              </a:solidFill>
            </a:endParaRPr>
          </a:p>
          <a:p>
            <a:pPr marL="0" lvl="0" indent="0" rtl="0">
              <a:spcBef>
                <a:spcPts val="0"/>
              </a:spcBef>
              <a:spcAft>
                <a:spcPts val="0"/>
              </a:spcAft>
              <a:buNone/>
            </a:pPr>
            <a:r>
              <a:rPr lang="en-GB">
                <a:solidFill>
                  <a:srgbClr val="FFFFFF"/>
                </a:solidFill>
              </a:rPr>
              <a:t>	</a:t>
            </a:r>
            <a:endParaRPr>
              <a:solidFill>
                <a:srgbClr val="FFFFFF"/>
              </a:solidFill>
            </a:endParaRPr>
          </a:p>
          <a:p>
            <a:pPr marL="0" lvl="0" indent="0" rtl="0">
              <a:spcBef>
                <a:spcPts val="0"/>
              </a:spcBef>
              <a:spcAft>
                <a:spcPts val="0"/>
              </a:spcAft>
              <a:buNone/>
            </a:pPr>
            <a:endParaRPr>
              <a:solidFill>
                <a:srgbClr val="FFFFFF"/>
              </a:solidFill>
            </a:endParaRPr>
          </a:p>
          <a:p>
            <a:pPr marL="0" lvl="0" indent="0">
              <a:spcBef>
                <a:spcPts val="0"/>
              </a:spcBef>
              <a:spcAft>
                <a:spcPts val="0"/>
              </a:spcAft>
              <a:buNone/>
            </a:pP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209825" y="-87500"/>
            <a:ext cx="4587000" cy="1551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Refinements to Project</a:t>
            </a:r>
            <a:endParaRPr/>
          </a:p>
          <a:p>
            <a:pPr marL="0" lvl="0" indent="0">
              <a:spcBef>
                <a:spcPts val="0"/>
              </a:spcBef>
              <a:spcAft>
                <a:spcPts val="0"/>
              </a:spcAft>
              <a:buNone/>
            </a:pPr>
            <a:r>
              <a:rPr lang="en-GB"/>
              <a:t>(Classical)</a:t>
            </a:r>
            <a:endParaRPr/>
          </a:p>
        </p:txBody>
      </p:sp>
      <p:sp>
        <p:nvSpPr>
          <p:cNvPr id="250" name="Shape 250"/>
          <p:cNvSpPr txBox="1"/>
          <p:nvPr/>
        </p:nvSpPr>
        <p:spPr>
          <a:xfrm>
            <a:off x="2073300" y="3537350"/>
            <a:ext cx="5490300" cy="3070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t>StrSStrasse</a:t>
            </a:r>
            <a:endParaRPr/>
          </a:p>
        </p:txBody>
      </p:sp>
      <p:sp>
        <p:nvSpPr>
          <p:cNvPr id="251" name="Shape 251"/>
          <p:cNvSpPr txBox="1"/>
          <p:nvPr/>
        </p:nvSpPr>
        <p:spPr>
          <a:xfrm>
            <a:off x="209825" y="1246675"/>
            <a:ext cx="5295000" cy="31683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br>
              <a:rPr lang="en-GB">
                <a:solidFill>
                  <a:srgbClr val="FFFFFF"/>
                </a:solidFill>
              </a:rPr>
            </a:br>
            <a:endParaRPr>
              <a:solidFill>
                <a:srgbClr val="FFFFFF"/>
              </a:solidFill>
            </a:endParaRPr>
          </a:p>
          <a:p>
            <a:pPr marL="457200" lvl="0" indent="-317500" rtl="0">
              <a:lnSpc>
                <a:spcPct val="100000"/>
              </a:lnSpc>
              <a:spcBef>
                <a:spcPts val="0"/>
              </a:spcBef>
              <a:spcAft>
                <a:spcPts val="0"/>
              </a:spcAft>
              <a:buClr>
                <a:srgbClr val="FFFFFF"/>
              </a:buClr>
              <a:buSzPts val="1400"/>
              <a:buChar char="●"/>
            </a:pPr>
            <a:r>
              <a:rPr lang="en-GB" b="1">
                <a:solidFill>
                  <a:srgbClr val="FFFFFF"/>
                </a:solidFill>
              </a:rPr>
              <a:t>Strassen’s -</a:t>
            </a:r>
            <a:r>
              <a:rPr lang="en-GB">
                <a:solidFill>
                  <a:srgbClr val="FFFFFF"/>
                </a:solidFill>
              </a:rPr>
              <a:t> Significantly reduces the time complexity down from </a:t>
            </a:r>
            <a:r>
              <a:rPr lang="en-GB" b="1">
                <a:solidFill>
                  <a:srgbClr val="9FC5E8"/>
                </a:solidFill>
              </a:rPr>
              <a:t>O(N^Log(8))</a:t>
            </a:r>
            <a:r>
              <a:rPr lang="en-GB">
                <a:solidFill>
                  <a:schemeClr val="lt1"/>
                </a:solidFill>
              </a:rPr>
              <a:t> to </a:t>
            </a:r>
            <a:r>
              <a:rPr lang="en-GB" b="1">
                <a:solidFill>
                  <a:srgbClr val="9FC5E8"/>
                </a:solidFill>
              </a:rPr>
              <a:t>O(N^Log(7))</a:t>
            </a:r>
            <a:r>
              <a:rPr lang="en-GB">
                <a:solidFill>
                  <a:schemeClr val="lt1"/>
                </a:solidFill>
              </a:rPr>
              <a:t>.</a:t>
            </a:r>
            <a:br>
              <a:rPr lang="en-GB">
                <a:solidFill>
                  <a:srgbClr val="FFFFFF"/>
                </a:solidFill>
              </a:rPr>
            </a:br>
            <a:r>
              <a:rPr lang="en-GB">
                <a:solidFill>
                  <a:srgbClr val="FFFFFF"/>
                </a:solidFill>
              </a:rPr>
              <a:t>i.e. from </a:t>
            </a:r>
            <a:r>
              <a:rPr lang="en-GB" b="1">
                <a:solidFill>
                  <a:srgbClr val="9FC5E8"/>
                </a:solidFill>
              </a:rPr>
              <a:t>O(N^3)</a:t>
            </a:r>
            <a:r>
              <a:rPr lang="en-GB">
                <a:solidFill>
                  <a:srgbClr val="FFFFFF"/>
                </a:solidFill>
              </a:rPr>
              <a:t> down to approx. </a:t>
            </a:r>
            <a:r>
              <a:rPr lang="en-GB" b="1">
                <a:solidFill>
                  <a:srgbClr val="9FC5E8"/>
                </a:solidFill>
              </a:rPr>
              <a:t>O(N^(2.801...))</a:t>
            </a:r>
            <a:endParaRPr b="1">
              <a:solidFill>
                <a:srgbClr val="9FC5E8"/>
              </a:solidFill>
            </a:endParaRPr>
          </a:p>
          <a:p>
            <a:pPr marL="0" lvl="0" indent="0" rtl="0">
              <a:lnSpc>
                <a:spcPct val="100000"/>
              </a:lnSpc>
              <a:spcBef>
                <a:spcPts val="0"/>
              </a:spcBef>
              <a:spcAft>
                <a:spcPts val="0"/>
              </a:spcAft>
              <a:buNone/>
            </a:pPr>
            <a:br>
              <a:rPr lang="en-GB" b="1">
                <a:solidFill>
                  <a:srgbClr val="FFFFFF"/>
                </a:solidFill>
              </a:rPr>
            </a:br>
            <a:endParaRPr b="1">
              <a:solidFill>
                <a:srgbClr val="FFFFFF"/>
              </a:solidFill>
            </a:endParaRPr>
          </a:p>
          <a:p>
            <a:pPr marL="457200" lvl="0" indent="-317500" rtl="0">
              <a:lnSpc>
                <a:spcPct val="100000"/>
              </a:lnSpc>
              <a:spcBef>
                <a:spcPts val="0"/>
              </a:spcBef>
              <a:spcAft>
                <a:spcPts val="0"/>
              </a:spcAft>
              <a:buClr>
                <a:srgbClr val="FFFFFF"/>
              </a:buClr>
              <a:buSzPts val="1400"/>
              <a:buChar char="●"/>
            </a:pPr>
            <a:r>
              <a:rPr lang="en-GB">
                <a:solidFill>
                  <a:srgbClr val="FFFFFF"/>
                </a:solidFill>
              </a:rPr>
              <a:t>Originally wanted a refinement of this algorithm, </a:t>
            </a:r>
            <a:r>
              <a:rPr lang="en-GB" b="1">
                <a:solidFill>
                  <a:srgbClr val="FFFFFF"/>
                </a:solidFill>
              </a:rPr>
              <a:t>Coppersmith-Winograd</a:t>
            </a:r>
            <a:r>
              <a:rPr lang="en-GB">
                <a:solidFill>
                  <a:srgbClr val="FFFFFF"/>
                </a:solidFill>
              </a:rPr>
              <a:t>, which has one of the best known time complexity for matrix multiplication [ </a:t>
            </a:r>
            <a:r>
              <a:rPr lang="en-GB" b="1">
                <a:solidFill>
                  <a:srgbClr val="9FC5E8"/>
                </a:solidFill>
              </a:rPr>
              <a:t>O(N^2.3..)</a:t>
            </a:r>
            <a:r>
              <a:rPr lang="en-GB">
                <a:solidFill>
                  <a:srgbClr val="FFFFFF"/>
                </a:solidFill>
              </a:rPr>
              <a:t> ]. (impractical!)</a:t>
            </a:r>
            <a:endParaRPr>
              <a:solidFill>
                <a:srgbClr val="FFFFFF"/>
              </a:solidFill>
            </a:endParaRPr>
          </a:p>
          <a:p>
            <a:pPr marL="0" lvl="0" indent="0" rtl="0">
              <a:lnSpc>
                <a:spcPct val="100000"/>
              </a:lnSpc>
              <a:spcBef>
                <a:spcPts val="0"/>
              </a:spcBef>
              <a:spcAft>
                <a:spcPts val="0"/>
              </a:spcAft>
              <a:buNone/>
            </a:pPr>
            <a:endParaRPr>
              <a:solidFill>
                <a:srgbClr val="FFFFFF"/>
              </a:solidFill>
            </a:endParaRPr>
          </a:p>
          <a:p>
            <a:pPr marL="0" lvl="0" indent="0">
              <a:lnSpc>
                <a:spcPct val="100000"/>
              </a:lnSpc>
              <a:spcBef>
                <a:spcPts val="0"/>
              </a:spcBef>
              <a:spcAft>
                <a:spcPts val="0"/>
              </a:spcAft>
              <a:buNone/>
            </a:pPr>
            <a:endParaRPr>
              <a:solidFill>
                <a:srgbClr val="FFFFFF"/>
              </a:solidFill>
            </a:endParaRPr>
          </a:p>
          <a:p>
            <a:pPr marL="0" lvl="0" indent="0">
              <a:lnSpc>
                <a:spcPct val="100000"/>
              </a:lnSpc>
              <a:spcBef>
                <a:spcPts val="0"/>
              </a:spcBef>
              <a:spcAft>
                <a:spcPts val="0"/>
              </a:spcAft>
              <a:buNone/>
            </a:pPr>
            <a:endParaRPr>
              <a:solidFill>
                <a:srgbClr val="FFFFFF"/>
              </a:solidFill>
            </a:endParaRPr>
          </a:p>
        </p:txBody>
      </p:sp>
      <p:pic>
        <p:nvPicPr>
          <p:cNvPr id="252" name="Shape 252"/>
          <p:cNvPicPr preferRelativeResize="0"/>
          <p:nvPr/>
        </p:nvPicPr>
        <p:blipFill>
          <a:blip r:embed="rId3">
            <a:alphaModFix/>
          </a:blip>
          <a:stretch>
            <a:fillRect/>
          </a:stretch>
        </p:blipFill>
        <p:spPr>
          <a:xfrm>
            <a:off x="6409750" y="160175"/>
            <a:ext cx="2155034" cy="3232550"/>
          </a:xfrm>
          <a:prstGeom prst="rect">
            <a:avLst/>
          </a:prstGeom>
          <a:noFill/>
          <a:ln w="9525" cap="flat" cmpd="sng">
            <a:solidFill>
              <a:srgbClr val="F3F3F3"/>
            </a:solidFill>
            <a:prstDash val="solid"/>
            <a:round/>
            <a:headEnd type="none" w="sm" len="sm"/>
            <a:tailEnd type="none" w="sm" len="sm"/>
          </a:ln>
        </p:spPr>
      </p:pic>
      <p:sp>
        <p:nvSpPr>
          <p:cNvPr id="253" name="Shape 253"/>
          <p:cNvSpPr txBox="1"/>
          <p:nvPr/>
        </p:nvSpPr>
        <p:spPr>
          <a:xfrm>
            <a:off x="6183913" y="3392725"/>
            <a:ext cx="2606700" cy="946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i="1">
                <a:solidFill>
                  <a:srgbClr val="FFFFFF"/>
                </a:solidFill>
              </a:rPr>
              <a:t>Volker Strassen</a:t>
            </a:r>
            <a:endParaRPr i="1">
              <a:solidFill>
                <a:srgbClr val="FFFFFF"/>
              </a:solidFill>
            </a:endParaRPr>
          </a:p>
          <a:p>
            <a:pPr marL="0" lvl="0" indent="0" algn="ctr">
              <a:spcBef>
                <a:spcPts val="0"/>
              </a:spcBef>
              <a:spcAft>
                <a:spcPts val="0"/>
              </a:spcAft>
              <a:buNone/>
            </a:pPr>
            <a:r>
              <a:rPr lang="en-GB" i="1">
                <a:solidFill>
                  <a:srgbClr val="FFFFFF"/>
                </a:solidFill>
              </a:rPr>
              <a:t>Knuth Prize and Cantor Medal Laurate</a:t>
            </a:r>
            <a:endParaRPr i="1">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233825" y="129000"/>
            <a:ext cx="42300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GB"/>
              <a:t>Refinements to Project (Quantum)</a:t>
            </a:r>
            <a:endParaRPr/>
          </a:p>
        </p:txBody>
      </p:sp>
      <p:sp>
        <p:nvSpPr>
          <p:cNvPr id="259" name="Shape 259"/>
          <p:cNvSpPr txBox="1"/>
          <p:nvPr/>
        </p:nvSpPr>
        <p:spPr>
          <a:xfrm>
            <a:off x="116975" y="1431275"/>
            <a:ext cx="4463700" cy="3180900"/>
          </a:xfrm>
          <a:prstGeom prst="rect">
            <a:avLst/>
          </a:prstGeom>
          <a:noFill/>
          <a:ln>
            <a:noFill/>
          </a:ln>
        </p:spPr>
        <p:txBody>
          <a:bodyPr spcFirstLastPara="1" wrap="square" lIns="91425" tIns="91425" rIns="91425" bIns="91425" anchor="t" anchorCtr="0">
            <a:noAutofit/>
          </a:bodyPr>
          <a:lstStyle/>
          <a:p>
            <a:pPr marL="457200" lvl="0" indent="-317500" rtl="0">
              <a:spcBef>
                <a:spcPts val="0"/>
              </a:spcBef>
              <a:spcAft>
                <a:spcPts val="0"/>
              </a:spcAft>
              <a:buClr>
                <a:srgbClr val="F3F3F3"/>
              </a:buClr>
              <a:buSzPts val="1400"/>
              <a:buChar char="●"/>
            </a:pPr>
            <a:r>
              <a:rPr lang="en-GB" b="1">
                <a:solidFill>
                  <a:srgbClr val="F3F3F3"/>
                </a:solidFill>
              </a:rPr>
              <a:t>G-BBHT search algorithm:</a:t>
            </a:r>
            <a:endParaRPr b="1">
              <a:solidFill>
                <a:srgbClr val="F3F3F3"/>
              </a:solidFill>
            </a:endParaRPr>
          </a:p>
          <a:p>
            <a:pPr marL="457200" lvl="0" indent="0" rtl="0">
              <a:spcBef>
                <a:spcPts val="0"/>
              </a:spcBef>
              <a:spcAft>
                <a:spcPts val="0"/>
              </a:spcAft>
              <a:buNone/>
            </a:pPr>
            <a:endParaRPr b="1">
              <a:solidFill>
                <a:srgbClr val="F3F3F3"/>
              </a:solidFill>
            </a:endParaRPr>
          </a:p>
          <a:p>
            <a:pPr marL="914400" lvl="1" indent="-317500" rtl="0">
              <a:spcBef>
                <a:spcPts val="0"/>
              </a:spcBef>
              <a:spcAft>
                <a:spcPts val="0"/>
              </a:spcAft>
              <a:buClr>
                <a:srgbClr val="F3F3F3"/>
              </a:buClr>
              <a:buSzPts val="1400"/>
              <a:buChar char="○"/>
            </a:pPr>
            <a:r>
              <a:rPr lang="en-GB">
                <a:solidFill>
                  <a:srgbClr val="F3F3F3"/>
                </a:solidFill>
              </a:rPr>
              <a:t>Refinement of Grover’s Search Algorithm</a:t>
            </a:r>
            <a:endParaRPr>
              <a:solidFill>
                <a:srgbClr val="F3F3F3"/>
              </a:solidFill>
            </a:endParaRPr>
          </a:p>
          <a:p>
            <a:pPr marL="457200" lvl="0" indent="0" rtl="0">
              <a:spcBef>
                <a:spcPts val="0"/>
              </a:spcBef>
              <a:spcAft>
                <a:spcPts val="0"/>
              </a:spcAft>
              <a:buNone/>
            </a:pPr>
            <a:endParaRPr>
              <a:solidFill>
                <a:srgbClr val="F3F3F3"/>
              </a:solidFill>
            </a:endParaRPr>
          </a:p>
          <a:p>
            <a:pPr marL="914400" lvl="1" indent="-317500" rtl="0">
              <a:spcBef>
                <a:spcPts val="0"/>
              </a:spcBef>
              <a:spcAft>
                <a:spcPts val="0"/>
              </a:spcAft>
              <a:buClr>
                <a:srgbClr val="F3F3F3"/>
              </a:buClr>
              <a:buSzPts val="1400"/>
              <a:buChar char="○"/>
            </a:pPr>
            <a:r>
              <a:rPr lang="en-GB">
                <a:solidFill>
                  <a:srgbClr val="F3F3F3"/>
                </a:solidFill>
              </a:rPr>
              <a:t>Would allow us to search for more than one Vertex at the one time</a:t>
            </a:r>
            <a:endParaRPr>
              <a:solidFill>
                <a:srgbClr val="F3F3F3"/>
              </a:solidFill>
            </a:endParaRPr>
          </a:p>
          <a:p>
            <a:pPr marL="457200" lvl="0" indent="0" rtl="0">
              <a:spcBef>
                <a:spcPts val="0"/>
              </a:spcBef>
              <a:spcAft>
                <a:spcPts val="0"/>
              </a:spcAft>
              <a:buNone/>
            </a:pPr>
            <a:endParaRPr>
              <a:solidFill>
                <a:srgbClr val="F3F3F3"/>
              </a:solidFill>
            </a:endParaRPr>
          </a:p>
          <a:p>
            <a:pPr marL="914400" lvl="1" indent="-317500" rtl="0">
              <a:spcBef>
                <a:spcPts val="0"/>
              </a:spcBef>
              <a:spcAft>
                <a:spcPts val="0"/>
              </a:spcAft>
              <a:buClr>
                <a:srgbClr val="F3F3F3"/>
              </a:buClr>
              <a:buSzPts val="1400"/>
              <a:buChar char="○"/>
            </a:pPr>
            <a:r>
              <a:rPr lang="en-GB">
                <a:solidFill>
                  <a:srgbClr val="F3F3F3"/>
                </a:solidFill>
              </a:rPr>
              <a:t>Perhaps more appropriate for the Triangle Search Problem</a:t>
            </a:r>
            <a:endParaRPr>
              <a:solidFill>
                <a:srgbClr val="F3F3F3"/>
              </a:solidFill>
            </a:endParaRPr>
          </a:p>
          <a:p>
            <a:pPr marL="0" lvl="0" indent="0" rtl="0">
              <a:spcBef>
                <a:spcPts val="0"/>
              </a:spcBef>
              <a:spcAft>
                <a:spcPts val="0"/>
              </a:spcAft>
              <a:buNone/>
            </a:pPr>
            <a:endParaRPr>
              <a:solidFill>
                <a:srgbClr val="F3F3F3"/>
              </a:solidFill>
            </a:endParaRPr>
          </a:p>
          <a:p>
            <a:pPr marL="0" lvl="0" indent="0" rtl="0">
              <a:spcBef>
                <a:spcPts val="0"/>
              </a:spcBef>
              <a:spcAft>
                <a:spcPts val="0"/>
              </a:spcAft>
              <a:buNone/>
            </a:pPr>
            <a:endParaRPr>
              <a:solidFill>
                <a:srgbClr val="F3F3F3"/>
              </a:solidFill>
            </a:endParaRPr>
          </a:p>
          <a:p>
            <a:pPr marL="0" lvl="0" indent="0" rtl="0">
              <a:spcBef>
                <a:spcPts val="0"/>
              </a:spcBef>
              <a:spcAft>
                <a:spcPts val="0"/>
              </a:spcAft>
              <a:buNone/>
            </a:pPr>
            <a:endParaRPr>
              <a:solidFill>
                <a:srgbClr val="F3F3F3"/>
              </a:solidFill>
            </a:endParaRPr>
          </a:p>
        </p:txBody>
      </p:sp>
      <p:pic>
        <p:nvPicPr>
          <p:cNvPr id="260" name="Shape 260"/>
          <p:cNvPicPr preferRelativeResize="0"/>
          <p:nvPr/>
        </p:nvPicPr>
        <p:blipFill>
          <a:blip r:embed="rId3">
            <a:alphaModFix/>
          </a:blip>
          <a:stretch>
            <a:fillRect/>
          </a:stretch>
        </p:blipFill>
        <p:spPr>
          <a:xfrm>
            <a:off x="5130700" y="152400"/>
            <a:ext cx="3420460"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Shape 265"/>
          <p:cNvPicPr preferRelativeResize="0"/>
          <p:nvPr/>
        </p:nvPicPr>
        <p:blipFill>
          <a:blip r:embed="rId3">
            <a:alphaModFix/>
          </a:blip>
          <a:stretch>
            <a:fillRect/>
          </a:stretch>
        </p:blipFill>
        <p:spPr>
          <a:xfrm>
            <a:off x="1781130" y="852050"/>
            <a:ext cx="5491322" cy="3089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Project Specification</a:t>
            </a:r>
            <a:endParaRPr/>
          </a:p>
        </p:txBody>
      </p:sp>
      <p:sp>
        <p:nvSpPr>
          <p:cNvPr id="142" name="Shape 142"/>
          <p:cNvSpPr txBox="1">
            <a:spLocks noGrp="1"/>
          </p:cNvSpPr>
          <p:nvPr>
            <p:ph type="body" idx="1"/>
          </p:nvPr>
        </p:nvSpPr>
        <p:spPr>
          <a:xfrm>
            <a:off x="1297500" y="1217300"/>
            <a:ext cx="3179100" cy="3261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b="1" u="sng"/>
              <a:t>The  Quantum Development Kit:</a:t>
            </a:r>
            <a:endParaRPr b="1" u="sng"/>
          </a:p>
          <a:p>
            <a:pPr marL="457200" lvl="0" indent="-311150">
              <a:spcBef>
                <a:spcPts val="1600"/>
              </a:spcBef>
              <a:spcAft>
                <a:spcPts val="0"/>
              </a:spcAft>
              <a:buSzPts val="1300"/>
              <a:buChar char="●"/>
            </a:pPr>
            <a:r>
              <a:rPr lang="en-GB"/>
              <a:t>Create a Simulation using the newly released Microsoft Quantum Development Kit with support from the mentors</a:t>
            </a:r>
            <a:endParaRPr/>
          </a:p>
          <a:p>
            <a:pPr marL="0" lvl="0" indent="0">
              <a:spcBef>
                <a:spcPts val="1600"/>
              </a:spcBef>
              <a:spcAft>
                <a:spcPts val="1600"/>
              </a:spcAft>
              <a:buNone/>
            </a:pPr>
            <a:endParaRPr/>
          </a:p>
        </p:txBody>
      </p:sp>
      <p:sp>
        <p:nvSpPr>
          <p:cNvPr id="143" name="Shape 143"/>
          <p:cNvSpPr txBox="1">
            <a:spLocks noGrp="1"/>
          </p:cNvSpPr>
          <p:nvPr>
            <p:ph type="body" idx="2"/>
          </p:nvPr>
        </p:nvSpPr>
        <p:spPr>
          <a:xfrm>
            <a:off x="4933225" y="1216925"/>
            <a:ext cx="3403200" cy="3261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u="sng"/>
              <a:t>Our Challenge:</a:t>
            </a:r>
            <a:endParaRPr b="1" u="sng"/>
          </a:p>
          <a:p>
            <a:pPr marL="457200" lvl="0" indent="-311150" rtl="0">
              <a:spcBef>
                <a:spcPts val="1600"/>
              </a:spcBef>
              <a:spcAft>
                <a:spcPts val="0"/>
              </a:spcAft>
              <a:buSzPts val="1300"/>
              <a:buChar char="●"/>
            </a:pPr>
            <a:r>
              <a:rPr lang="en-GB"/>
              <a:t>Learn the concepts of Quantum Computing</a:t>
            </a:r>
            <a:endParaRPr/>
          </a:p>
          <a:p>
            <a:pPr marL="457200" lvl="0" indent="-311150" rtl="0">
              <a:spcBef>
                <a:spcPts val="0"/>
              </a:spcBef>
              <a:spcAft>
                <a:spcPts val="0"/>
              </a:spcAft>
              <a:buSzPts val="1300"/>
              <a:buChar char="●"/>
            </a:pPr>
            <a:r>
              <a:rPr lang="en-GB"/>
              <a:t>Learn to use the Quantum Development kit</a:t>
            </a:r>
            <a:endParaRPr/>
          </a:p>
          <a:p>
            <a:pPr marL="914400" lvl="1" indent="-298450" rtl="0">
              <a:spcBef>
                <a:spcPts val="0"/>
              </a:spcBef>
              <a:spcAft>
                <a:spcPts val="0"/>
              </a:spcAft>
              <a:buSzPts val="1100"/>
              <a:buAutoNum type="alphaLcPeriod"/>
            </a:pPr>
            <a:r>
              <a:rPr lang="en-GB" b="1"/>
              <a:t>Learn Q#</a:t>
            </a:r>
            <a:endParaRPr b="1"/>
          </a:p>
          <a:p>
            <a:pPr marL="914400" lvl="1" indent="-298450" rtl="0">
              <a:spcBef>
                <a:spcPts val="0"/>
              </a:spcBef>
              <a:spcAft>
                <a:spcPts val="0"/>
              </a:spcAft>
              <a:buSzPts val="1100"/>
              <a:buAutoNum type="alphaLcPeriod"/>
            </a:pPr>
            <a:r>
              <a:rPr lang="en-GB" b="1"/>
              <a:t>Run Simple Programs</a:t>
            </a:r>
            <a:endParaRPr b="1"/>
          </a:p>
          <a:p>
            <a:pPr marL="914400" lvl="1" indent="-298450">
              <a:spcBef>
                <a:spcPts val="0"/>
              </a:spcBef>
              <a:spcAft>
                <a:spcPts val="0"/>
              </a:spcAft>
              <a:buSzPts val="1100"/>
              <a:buAutoNum type="alphaLcPeriod"/>
            </a:pPr>
            <a:r>
              <a:rPr lang="en-GB" b="1"/>
              <a:t>Create and run our own program</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Quantum Computing</a:t>
            </a:r>
            <a:endParaRPr/>
          </a:p>
        </p:txBody>
      </p:sp>
      <p:sp>
        <p:nvSpPr>
          <p:cNvPr id="149" name="Shape 149"/>
          <p:cNvSpPr txBox="1">
            <a:spLocks noGrp="1"/>
          </p:cNvSpPr>
          <p:nvPr>
            <p:ph type="body" idx="1"/>
          </p:nvPr>
        </p:nvSpPr>
        <p:spPr>
          <a:xfrm>
            <a:off x="912100" y="1567550"/>
            <a:ext cx="37887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800">
                <a:latin typeface="Arial"/>
                <a:ea typeface="Arial"/>
                <a:cs typeface="Arial"/>
                <a:sym typeface="Arial"/>
              </a:rPr>
              <a:t>Quantum computing is computing using quantum-mechanical phenomena, such as superposition and entanglement.</a:t>
            </a:r>
            <a:r>
              <a:rPr lang="en-GB" sz="1800" baseline="30000">
                <a:latin typeface="Arial"/>
                <a:ea typeface="Arial"/>
                <a:cs typeface="Arial"/>
                <a:sym typeface="Arial"/>
              </a:rPr>
              <a:t> </a:t>
            </a:r>
            <a:r>
              <a:rPr lang="en-GB" sz="1800">
                <a:latin typeface="Arial"/>
                <a:ea typeface="Arial"/>
                <a:cs typeface="Arial"/>
                <a:sym typeface="Arial"/>
              </a:rPr>
              <a:t>A quantum computer is a device that performs quantum computing</a:t>
            </a:r>
            <a:endParaRPr sz="1800"/>
          </a:p>
        </p:txBody>
      </p:sp>
      <p:sp>
        <p:nvSpPr>
          <p:cNvPr id="150" name="Shape 150"/>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pic>
        <p:nvPicPr>
          <p:cNvPr id="151" name="Shape 151"/>
          <p:cNvPicPr preferRelativeResize="0"/>
          <p:nvPr/>
        </p:nvPicPr>
        <p:blipFill>
          <a:blip r:embed="rId3">
            <a:alphaModFix/>
          </a:blip>
          <a:stretch>
            <a:fillRect/>
          </a:stretch>
        </p:blipFill>
        <p:spPr>
          <a:xfrm>
            <a:off x="4700800" y="1488250"/>
            <a:ext cx="3987351" cy="299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1287975" y="269925"/>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Our Approach to the Challenge</a:t>
            </a:r>
            <a:endParaRPr/>
          </a:p>
        </p:txBody>
      </p:sp>
      <p:sp>
        <p:nvSpPr>
          <p:cNvPr id="157" name="Shape 157"/>
          <p:cNvSpPr txBox="1">
            <a:spLocks noGrp="1"/>
          </p:cNvSpPr>
          <p:nvPr>
            <p:ph type="body" idx="1"/>
          </p:nvPr>
        </p:nvSpPr>
        <p:spPr>
          <a:xfrm>
            <a:off x="1107000" y="941075"/>
            <a:ext cx="7038900" cy="380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b="1" u="sng"/>
              <a:t>Brainstorming Ideas:</a:t>
            </a:r>
            <a:endParaRPr sz="1800" b="1" u="sng"/>
          </a:p>
          <a:p>
            <a:pPr marL="0" lvl="0" indent="0">
              <a:spcBef>
                <a:spcPts val="1600"/>
              </a:spcBef>
              <a:spcAft>
                <a:spcPts val="1600"/>
              </a:spcAft>
              <a:buNone/>
            </a:pPr>
            <a:endParaRPr sz="1800" b="1" u="sng"/>
          </a:p>
        </p:txBody>
      </p:sp>
      <p:pic>
        <p:nvPicPr>
          <p:cNvPr id="158" name="Shape 158"/>
          <p:cNvPicPr preferRelativeResize="0"/>
          <p:nvPr/>
        </p:nvPicPr>
        <p:blipFill>
          <a:blip r:embed="rId3">
            <a:alphaModFix/>
          </a:blip>
          <a:stretch>
            <a:fillRect/>
          </a:stretch>
        </p:blipFill>
        <p:spPr>
          <a:xfrm>
            <a:off x="378300" y="1576175"/>
            <a:ext cx="8496299" cy="3395100"/>
          </a:xfrm>
          <a:prstGeom prst="rect">
            <a:avLst/>
          </a:prstGeom>
          <a:noFill/>
          <a:ln>
            <a:noFill/>
          </a:ln>
        </p:spPr>
      </p:pic>
      <p:sp>
        <p:nvSpPr>
          <p:cNvPr id="159" name="Shape 159"/>
          <p:cNvSpPr txBox="1"/>
          <p:nvPr/>
        </p:nvSpPr>
        <p:spPr>
          <a:xfrm>
            <a:off x="4038600" y="1503050"/>
            <a:ext cx="1114500" cy="983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Quantum Computing</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Our Approach to the Challenge</a:t>
            </a:r>
            <a:endParaRPr/>
          </a:p>
        </p:txBody>
      </p:sp>
      <p:sp>
        <p:nvSpPr>
          <p:cNvPr id="165" name="Shape 165"/>
          <p:cNvSpPr txBox="1">
            <a:spLocks noGrp="1"/>
          </p:cNvSpPr>
          <p:nvPr>
            <p:ph type="body" idx="1"/>
          </p:nvPr>
        </p:nvSpPr>
        <p:spPr>
          <a:xfrm>
            <a:off x="1107000" y="1112525"/>
            <a:ext cx="7038900" cy="3629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b="1" u="sng"/>
              <a:t>The Triangle Finding Problem:</a:t>
            </a:r>
            <a:endParaRPr sz="1800" b="1" u="sng"/>
          </a:p>
          <a:p>
            <a:pPr marL="0" lvl="0" indent="0" rtl="0">
              <a:lnSpc>
                <a:spcPct val="160000"/>
              </a:lnSpc>
              <a:spcBef>
                <a:spcPts val="1600"/>
              </a:spcBef>
              <a:spcAft>
                <a:spcPts val="0"/>
              </a:spcAft>
              <a:buNone/>
            </a:pPr>
            <a:endParaRPr sz="1800">
              <a:latin typeface="Arial"/>
              <a:ea typeface="Arial"/>
              <a:cs typeface="Arial"/>
              <a:sym typeface="Arial"/>
            </a:endParaRPr>
          </a:p>
          <a:p>
            <a:pPr marL="0" lvl="0" indent="0" rtl="0">
              <a:lnSpc>
                <a:spcPct val="160000"/>
              </a:lnSpc>
              <a:spcBef>
                <a:spcPts val="400"/>
              </a:spcBef>
              <a:spcAft>
                <a:spcPts val="0"/>
              </a:spcAft>
              <a:buNone/>
            </a:pPr>
            <a:r>
              <a:rPr lang="en-GB" sz="1800">
                <a:latin typeface="Arial"/>
                <a:ea typeface="Arial"/>
                <a:cs typeface="Arial"/>
                <a:sym typeface="Arial"/>
              </a:rPr>
              <a:t>The triangle-finding problem is the problem of determining whether a given graph contains a triangle (a clique of size 3). Classical algorithms depend on the speed of matrix multiplication, with the best known time complexity being O(v^2.4), where v is the number of vertices, however there is a quantum algorithm theorised to run with Õ(v^1.25)</a:t>
            </a:r>
            <a:endParaRPr sz="1800" b="1" u="sn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Our Approach to the Challenge</a:t>
            </a:r>
            <a:endParaRPr/>
          </a:p>
        </p:txBody>
      </p:sp>
      <p:sp>
        <p:nvSpPr>
          <p:cNvPr id="171" name="Shape 171"/>
          <p:cNvSpPr txBox="1">
            <a:spLocks noGrp="1"/>
          </p:cNvSpPr>
          <p:nvPr>
            <p:ph type="body" idx="1"/>
          </p:nvPr>
        </p:nvSpPr>
        <p:spPr>
          <a:xfrm>
            <a:off x="3160500" y="1307850"/>
            <a:ext cx="3312900" cy="639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2000" b="1" u="sng"/>
              <a:t>A good problem to tackle?</a:t>
            </a:r>
            <a:endParaRPr sz="2000" b="1" u="sng"/>
          </a:p>
        </p:txBody>
      </p:sp>
      <p:sp>
        <p:nvSpPr>
          <p:cNvPr id="172" name="Shape 172"/>
          <p:cNvSpPr txBox="1"/>
          <p:nvPr/>
        </p:nvSpPr>
        <p:spPr>
          <a:xfrm>
            <a:off x="835650" y="1893575"/>
            <a:ext cx="3312900" cy="27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800">
                <a:solidFill>
                  <a:srgbClr val="FFFFFF"/>
                </a:solidFill>
              </a:rPr>
              <a:t>Pros:</a:t>
            </a:r>
            <a:endParaRPr sz="1800">
              <a:solidFill>
                <a:srgbClr val="FFFFFF"/>
              </a:solidFill>
            </a:endParaRPr>
          </a:p>
          <a:p>
            <a:pPr marL="0" lvl="0" indent="0">
              <a:spcBef>
                <a:spcPts val="0"/>
              </a:spcBef>
              <a:spcAft>
                <a:spcPts val="0"/>
              </a:spcAft>
              <a:buNone/>
            </a:pPr>
            <a:endParaRPr>
              <a:solidFill>
                <a:srgbClr val="FFFFFF"/>
              </a:solidFill>
            </a:endParaRPr>
          </a:p>
          <a:p>
            <a:pPr marL="457200" lvl="0" indent="-304800" rtl="0">
              <a:spcBef>
                <a:spcPts val="0"/>
              </a:spcBef>
              <a:spcAft>
                <a:spcPts val="0"/>
              </a:spcAft>
              <a:buClr>
                <a:srgbClr val="FFFFFF"/>
              </a:buClr>
              <a:buSzPts val="1200"/>
              <a:buChar char="●"/>
            </a:pPr>
            <a:r>
              <a:rPr lang="en-GB" sz="1200">
                <a:solidFill>
                  <a:srgbClr val="FFFFFF"/>
                </a:solidFill>
              </a:rPr>
              <a:t>Familiarity - we all know a bit of graph theory (Discrete Mathematics)</a:t>
            </a:r>
            <a:endParaRPr sz="1200">
              <a:solidFill>
                <a:srgbClr val="FFFFFF"/>
              </a:solidFill>
            </a:endParaRPr>
          </a:p>
          <a:p>
            <a:pPr marL="0" lvl="0" indent="0" rtl="0">
              <a:spcBef>
                <a:spcPts val="0"/>
              </a:spcBef>
              <a:spcAft>
                <a:spcPts val="0"/>
              </a:spcAft>
              <a:buNone/>
            </a:pPr>
            <a:endParaRPr sz="1200">
              <a:solidFill>
                <a:srgbClr val="FFFFFF"/>
              </a:solidFill>
            </a:endParaRPr>
          </a:p>
          <a:p>
            <a:pPr marL="457200" lvl="0" indent="-304800" rtl="0">
              <a:spcBef>
                <a:spcPts val="0"/>
              </a:spcBef>
              <a:spcAft>
                <a:spcPts val="0"/>
              </a:spcAft>
              <a:buClr>
                <a:srgbClr val="FFFFFF"/>
              </a:buClr>
              <a:buSzPts val="1200"/>
              <a:buChar char="●"/>
            </a:pPr>
            <a:r>
              <a:rPr lang="en-GB" sz="1200">
                <a:solidFill>
                  <a:srgbClr val="FFFFFF"/>
                </a:solidFill>
              </a:rPr>
              <a:t>Simplicity - Understanding the problem (classical algorithm) itself isn’t the hard part</a:t>
            </a:r>
            <a:endParaRPr sz="1200">
              <a:solidFill>
                <a:srgbClr val="FFFFFF"/>
              </a:solidFill>
            </a:endParaRPr>
          </a:p>
          <a:p>
            <a:pPr marL="0" lvl="0" indent="0" rtl="0">
              <a:spcBef>
                <a:spcPts val="0"/>
              </a:spcBef>
              <a:spcAft>
                <a:spcPts val="0"/>
              </a:spcAft>
              <a:buNone/>
            </a:pPr>
            <a:endParaRPr sz="1200">
              <a:solidFill>
                <a:srgbClr val="FFFFFF"/>
              </a:solidFill>
            </a:endParaRPr>
          </a:p>
          <a:p>
            <a:pPr marL="457200" lvl="0" indent="-304800">
              <a:spcBef>
                <a:spcPts val="0"/>
              </a:spcBef>
              <a:spcAft>
                <a:spcPts val="0"/>
              </a:spcAft>
              <a:buClr>
                <a:srgbClr val="FFFFFF"/>
              </a:buClr>
              <a:buSzPts val="1200"/>
              <a:buChar char="●"/>
            </a:pPr>
            <a:r>
              <a:rPr lang="en-GB" sz="1200">
                <a:solidFill>
                  <a:srgbClr val="FFFFFF"/>
                </a:solidFill>
              </a:rPr>
              <a:t>Resources online to get us there</a:t>
            </a:r>
            <a:endParaRPr sz="1200">
              <a:solidFill>
                <a:srgbClr val="FFFFFF"/>
              </a:solidFill>
            </a:endParaRPr>
          </a:p>
          <a:p>
            <a:pPr marL="0" lvl="0" indent="0">
              <a:spcBef>
                <a:spcPts val="0"/>
              </a:spcBef>
              <a:spcAft>
                <a:spcPts val="0"/>
              </a:spcAft>
              <a:buNone/>
            </a:pPr>
            <a:r>
              <a:rPr lang="en-GB">
                <a:solidFill>
                  <a:srgbClr val="FFFFFF"/>
                </a:solidFill>
              </a:rPr>
              <a:t> </a:t>
            </a:r>
            <a:endParaRPr>
              <a:solidFill>
                <a:srgbClr val="FFFFFF"/>
              </a:solidFill>
            </a:endParaRPr>
          </a:p>
        </p:txBody>
      </p:sp>
      <p:sp>
        <p:nvSpPr>
          <p:cNvPr id="173" name="Shape 173"/>
          <p:cNvSpPr txBox="1"/>
          <p:nvPr/>
        </p:nvSpPr>
        <p:spPr>
          <a:xfrm>
            <a:off x="5023500" y="1846175"/>
            <a:ext cx="3312900" cy="276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GB" sz="1800">
                <a:solidFill>
                  <a:srgbClr val="FFFFFF"/>
                </a:solidFill>
              </a:rPr>
              <a:t>Not-So-Pros:</a:t>
            </a:r>
            <a:endParaRPr sz="1800">
              <a:solidFill>
                <a:srgbClr val="FFFFFF"/>
              </a:solidFill>
            </a:endParaRPr>
          </a:p>
          <a:p>
            <a:pPr marL="0" lvl="0" indent="0" rtl="0">
              <a:spcBef>
                <a:spcPts val="0"/>
              </a:spcBef>
              <a:spcAft>
                <a:spcPts val="0"/>
              </a:spcAft>
              <a:buNone/>
            </a:pPr>
            <a:endParaRPr sz="1800">
              <a:solidFill>
                <a:srgbClr val="FFFFFF"/>
              </a:solidFill>
            </a:endParaRPr>
          </a:p>
          <a:p>
            <a:pPr marL="457200" lvl="0" indent="-304800" rtl="0">
              <a:spcBef>
                <a:spcPts val="0"/>
              </a:spcBef>
              <a:spcAft>
                <a:spcPts val="0"/>
              </a:spcAft>
              <a:buClr>
                <a:schemeClr val="lt1"/>
              </a:buClr>
              <a:buSzPts val="1200"/>
              <a:buChar char="●"/>
            </a:pPr>
            <a:r>
              <a:rPr lang="en-GB" sz="1200">
                <a:solidFill>
                  <a:schemeClr val="lt1"/>
                </a:solidFill>
              </a:rPr>
              <a:t>Still a complicated problem to solve (Quantum)</a:t>
            </a:r>
            <a:endParaRPr sz="1200">
              <a:solidFill>
                <a:schemeClr val="lt1"/>
              </a:solidFill>
            </a:endParaRPr>
          </a:p>
          <a:p>
            <a:pPr marL="0" lvl="0" indent="0" rtl="0">
              <a:spcBef>
                <a:spcPts val="0"/>
              </a:spcBef>
              <a:spcAft>
                <a:spcPts val="0"/>
              </a:spcAft>
              <a:buNone/>
            </a:pPr>
            <a:endParaRPr sz="1200">
              <a:solidFill>
                <a:schemeClr val="lt1"/>
              </a:solidFill>
            </a:endParaRPr>
          </a:p>
          <a:p>
            <a:pPr marL="457200" lvl="0" indent="-304800" rtl="0">
              <a:spcBef>
                <a:spcPts val="0"/>
              </a:spcBef>
              <a:spcAft>
                <a:spcPts val="0"/>
              </a:spcAft>
              <a:buClr>
                <a:schemeClr val="lt1"/>
              </a:buClr>
              <a:buSzPts val="1200"/>
              <a:buChar char="●"/>
            </a:pPr>
            <a:r>
              <a:rPr lang="en-GB" sz="1200">
                <a:solidFill>
                  <a:schemeClr val="lt1"/>
                </a:solidFill>
              </a:rPr>
              <a:t>New Language - Limited Documentation</a:t>
            </a:r>
            <a:endParaRPr sz="1200">
              <a:solidFill>
                <a:schemeClr val="lt1"/>
              </a:solidFill>
            </a:endParaRPr>
          </a:p>
          <a:p>
            <a:pPr marL="0" lvl="0" indent="0" rtl="0">
              <a:spcBef>
                <a:spcPts val="0"/>
              </a:spcBef>
              <a:spcAft>
                <a:spcPts val="0"/>
              </a:spcAft>
              <a:buNone/>
            </a:pPr>
            <a:endParaRPr sz="1200">
              <a:solidFill>
                <a:schemeClr val="lt1"/>
              </a:solidFill>
            </a:endParaRPr>
          </a:p>
          <a:p>
            <a:pPr marL="457200" lvl="0" indent="-304800" rtl="0">
              <a:spcBef>
                <a:spcPts val="0"/>
              </a:spcBef>
              <a:spcAft>
                <a:spcPts val="0"/>
              </a:spcAft>
              <a:buClr>
                <a:schemeClr val="lt1"/>
              </a:buClr>
              <a:buSzPts val="1200"/>
              <a:buChar char="●"/>
            </a:pPr>
            <a:r>
              <a:rPr lang="en-GB" sz="1200">
                <a:solidFill>
                  <a:schemeClr val="lt1"/>
                </a:solidFill>
              </a:rPr>
              <a:t>Difficult to measure how much more efficient the quantum algorithm is</a:t>
            </a:r>
            <a:endParaRPr sz="12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297500" y="326575"/>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Project Plan - Timeline</a:t>
            </a:r>
            <a:endParaRPr/>
          </a:p>
        </p:txBody>
      </p:sp>
      <p:sp>
        <p:nvSpPr>
          <p:cNvPr id="179" name="Shape 179"/>
          <p:cNvSpPr txBox="1">
            <a:spLocks noGrp="1"/>
          </p:cNvSpPr>
          <p:nvPr>
            <p:ph type="body" idx="1"/>
          </p:nvPr>
        </p:nvSpPr>
        <p:spPr>
          <a:xfrm>
            <a:off x="1297500" y="1024850"/>
            <a:ext cx="7038900" cy="3800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sz="1800"/>
              <a:t>Week 1-3 : Learn concepts of Quantum Computing and brainstorm ideas</a:t>
            </a:r>
            <a:endParaRPr sz="1800"/>
          </a:p>
          <a:p>
            <a:pPr marL="0" lvl="0" indent="0">
              <a:spcBef>
                <a:spcPts val="1600"/>
              </a:spcBef>
              <a:spcAft>
                <a:spcPts val="0"/>
              </a:spcAft>
              <a:buNone/>
            </a:pPr>
            <a:r>
              <a:rPr lang="en-GB" sz="1800"/>
              <a:t>Week 4-6: Learn to use Development Kit (Q#)</a:t>
            </a:r>
            <a:endParaRPr sz="1800"/>
          </a:p>
          <a:p>
            <a:pPr marL="0" lvl="0" indent="0">
              <a:spcBef>
                <a:spcPts val="1600"/>
              </a:spcBef>
              <a:spcAft>
                <a:spcPts val="0"/>
              </a:spcAft>
              <a:buNone/>
            </a:pPr>
            <a:r>
              <a:rPr lang="en-GB" sz="1800"/>
              <a:t>Week 7: Implement traditional algorithm - Brute Force </a:t>
            </a:r>
            <a:endParaRPr sz="1800"/>
          </a:p>
          <a:p>
            <a:pPr marL="0" lvl="0" indent="0">
              <a:spcBef>
                <a:spcPts val="1600"/>
              </a:spcBef>
              <a:spcAft>
                <a:spcPts val="0"/>
              </a:spcAft>
              <a:buNone/>
            </a:pPr>
            <a:r>
              <a:rPr lang="en-GB" sz="1800"/>
              <a:t>Week 8 : Implement Smarter Traditional Algorithm - Trace</a:t>
            </a:r>
            <a:endParaRPr sz="1800"/>
          </a:p>
          <a:p>
            <a:pPr marL="0" lvl="0" indent="0">
              <a:spcBef>
                <a:spcPts val="1600"/>
              </a:spcBef>
              <a:spcAft>
                <a:spcPts val="0"/>
              </a:spcAft>
              <a:buNone/>
            </a:pPr>
            <a:r>
              <a:rPr lang="en-GB" sz="1800"/>
              <a:t>Week 9 - 11: Implement quantum algorithm</a:t>
            </a:r>
            <a:endParaRPr sz="1800"/>
          </a:p>
          <a:p>
            <a:pPr marL="0" lvl="0" indent="0" rtl="0">
              <a:spcBef>
                <a:spcPts val="1600"/>
              </a:spcBef>
              <a:spcAft>
                <a:spcPts val="1600"/>
              </a:spcAft>
              <a:buNone/>
            </a:pPr>
            <a:r>
              <a:rPr lang="en-GB" sz="1800"/>
              <a:t>Week 12: Comparisons, Graphs &amp; Reports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Project Plan - Work Distribution</a:t>
            </a:r>
            <a:endParaRPr/>
          </a:p>
        </p:txBody>
      </p:sp>
      <p:pic>
        <p:nvPicPr>
          <p:cNvPr id="185" name="Shape 185"/>
          <p:cNvPicPr preferRelativeResize="0"/>
          <p:nvPr/>
        </p:nvPicPr>
        <p:blipFill>
          <a:blip r:embed="rId3">
            <a:alphaModFix/>
          </a:blip>
          <a:stretch>
            <a:fillRect/>
          </a:stretch>
        </p:blipFill>
        <p:spPr>
          <a:xfrm>
            <a:off x="1214225" y="1388325"/>
            <a:ext cx="6715525" cy="295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Project Plan - Problem Breakdown &amp; Functionality</a:t>
            </a:r>
            <a:endParaRPr/>
          </a:p>
        </p:txBody>
      </p:sp>
      <p:sp>
        <p:nvSpPr>
          <p:cNvPr id="191" name="Shape 1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Steps to the Quantum Algorithm: </a:t>
            </a:r>
            <a:endParaRPr/>
          </a:p>
          <a:p>
            <a:pPr marL="457200" lvl="0" indent="-330200" rtl="0">
              <a:lnSpc>
                <a:spcPct val="150000"/>
              </a:lnSpc>
              <a:spcBef>
                <a:spcPts val="160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Create array of all possible edges from adjacency matrix</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Create an array of qubits, being log to the base 2 of the size of the array of edges, ceilinged, and with one extra which is the marked qubit that will contain the result</a:t>
            </a:r>
            <a:endParaRPr sz="1600">
              <a:solidFill>
                <a:srgbClr val="FFFFFF"/>
              </a:solidFill>
              <a:latin typeface="Cambria"/>
              <a:ea typeface="Cambria"/>
              <a:cs typeface="Cambria"/>
              <a:sym typeface="Cambria"/>
            </a:endParaRPr>
          </a:p>
          <a:p>
            <a:pPr marL="457200" lvl="0" indent="-330200" rtl="0">
              <a:lnSpc>
                <a:spcPct val="150000"/>
              </a:lnSpc>
              <a:spcBef>
                <a:spcPts val="0"/>
              </a:spcBef>
              <a:spcAft>
                <a:spcPts val="0"/>
              </a:spcAft>
              <a:buClr>
                <a:srgbClr val="FFFFFF"/>
              </a:buClr>
              <a:buSzPts val="1600"/>
              <a:buFont typeface="Cambria"/>
              <a:buAutoNum type="arabicPeriod"/>
            </a:pPr>
            <a:r>
              <a:rPr lang="en-GB" sz="1600">
                <a:solidFill>
                  <a:srgbClr val="FFFFFF"/>
                </a:solidFill>
                <a:latin typeface="Cambria"/>
                <a:ea typeface="Cambria"/>
                <a:cs typeface="Cambria"/>
                <a:sym typeface="Cambria"/>
              </a:rPr>
              <a:t>Create an oracle from the marked elements of the array. The oracle is a so called 'black box' which is essentially an unknown boolean function which returns one or zero</a:t>
            </a:r>
            <a:endParaRPr sz="1600">
              <a:solidFill>
                <a:srgbClr val="FFFFFF"/>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790</Words>
  <Application>Microsoft Office PowerPoint</Application>
  <PresentationFormat>On-screen Show (16:9)</PresentationFormat>
  <Paragraphs>146</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Montserrat</vt:lpstr>
      <vt:lpstr>Lato</vt:lpstr>
      <vt:lpstr>Bree Serif</vt:lpstr>
      <vt:lpstr>Cambria</vt:lpstr>
      <vt:lpstr>Focus</vt:lpstr>
      <vt:lpstr>Quantum Computing  Project</vt:lpstr>
      <vt:lpstr>Project Specification</vt:lpstr>
      <vt:lpstr>Quantum Computing</vt:lpstr>
      <vt:lpstr>Our Approach to the Challenge</vt:lpstr>
      <vt:lpstr>Our Approach to the Challenge</vt:lpstr>
      <vt:lpstr>Our Approach to the Challenge</vt:lpstr>
      <vt:lpstr>Project Plan - Timeline</vt:lpstr>
      <vt:lpstr>Project Plan - Work Distribution</vt:lpstr>
      <vt:lpstr>Project Plan - Problem Breakdown &amp; Functionality</vt:lpstr>
      <vt:lpstr>PowerPoint Presentation</vt:lpstr>
      <vt:lpstr>PowerPoint Presentation</vt:lpstr>
      <vt:lpstr>Project Plan - Problem Breakdown &amp; Functionality</vt:lpstr>
      <vt:lpstr>Our implementation’s Run Time</vt:lpstr>
      <vt:lpstr>Software Demo     </vt:lpstr>
      <vt:lpstr>Algorithm comparison</vt:lpstr>
      <vt:lpstr>Project Experience -  Review &amp; Possible Improvements</vt:lpstr>
      <vt:lpstr>Refinements to Project (Classical)</vt:lpstr>
      <vt:lpstr>Refinements to Project (Quantum)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Computing  Project</dc:title>
  <cp:lastModifiedBy>Prapti</cp:lastModifiedBy>
  <cp:revision>2</cp:revision>
  <dcterms:modified xsi:type="dcterms:W3CDTF">2018-04-17T19:32:05Z</dcterms:modified>
</cp:coreProperties>
</file>